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51" r:id="rId7"/>
    <p:sldMasterId id="2147484580" r:id="rId8"/>
    <p:sldMasterId id="2147484622" r:id="rId9"/>
    <p:sldMasterId id="2147484647" r:id="rId10"/>
    <p:sldMasterId id="2147484671" r:id="rId11"/>
  </p:sldMasterIdLst>
  <p:notesMasterIdLst>
    <p:notesMasterId r:id="rId43"/>
  </p:notesMasterIdLst>
  <p:handoutMasterIdLst>
    <p:handoutMasterId r:id="rId44"/>
  </p:handoutMasterIdLst>
  <p:sldIdLst>
    <p:sldId id="1928" r:id="rId12"/>
    <p:sldId id="1719" r:id="rId13"/>
    <p:sldId id="1939" r:id="rId14"/>
    <p:sldId id="8705" r:id="rId15"/>
    <p:sldId id="8706" r:id="rId16"/>
    <p:sldId id="8717" r:id="rId17"/>
    <p:sldId id="8707" r:id="rId18"/>
    <p:sldId id="8716" r:id="rId19"/>
    <p:sldId id="8708" r:id="rId20"/>
    <p:sldId id="8709" r:id="rId21"/>
    <p:sldId id="8710" r:id="rId22"/>
    <p:sldId id="8711" r:id="rId23"/>
    <p:sldId id="8718" r:id="rId24"/>
    <p:sldId id="8712" r:id="rId25"/>
    <p:sldId id="8713" r:id="rId26"/>
    <p:sldId id="8719" r:id="rId27"/>
    <p:sldId id="8714" r:id="rId28"/>
    <p:sldId id="8722" r:id="rId29"/>
    <p:sldId id="8721" r:id="rId30"/>
    <p:sldId id="8715" r:id="rId31"/>
    <p:sldId id="8720" r:id="rId32"/>
    <p:sldId id="8723" r:id="rId33"/>
    <p:sldId id="8724" r:id="rId34"/>
    <p:sldId id="8725" r:id="rId35"/>
    <p:sldId id="8726" r:id="rId36"/>
    <p:sldId id="8727" r:id="rId37"/>
    <p:sldId id="8733" r:id="rId38"/>
    <p:sldId id="8729" r:id="rId39"/>
    <p:sldId id="8732" r:id="rId40"/>
    <p:sldId id="1702" r:id="rId41"/>
    <p:sldId id="1509"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autoAdjust="0"/>
    <p:restoredTop sz="84362" autoAdjust="0"/>
  </p:normalViewPr>
  <p:slideViewPr>
    <p:cSldViewPr snapToGrid="0">
      <p:cViewPr varScale="1">
        <p:scale>
          <a:sx n="109" d="100"/>
          <a:sy n="109" d="100"/>
        </p:scale>
        <p:origin x="226"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9/8/2019 11:52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9/8/2019 11:52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Quickly go through Test Cases to refresh everyone and relate them to agenda topics for the day</a:t>
            </a:r>
            <a:endParaRPr lang="en-US" sz="900" dirty="0">
              <a:effectLst/>
              <a:latin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9/8/2019 11:52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9/8/2019 11:52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49542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4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emf"/><Relationship Id="rId1" Type="http://schemas.openxmlformats.org/officeDocument/2006/relationships/slideMaster" Target="../slideMasters/slideMaster8.xml"/><Relationship Id="rId5" Type="http://schemas.openxmlformats.org/officeDocument/2006/relationships/image" Target="../media/image50.png"/><Relationship Id="rId4" Type="http://schemas.openxmlformats.org/officeDocument/2006/relationships/image" Target="../media/image49.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8.xml"/><Relationship Id="rId4" Type="http://schemas.openxmlformats.org/officeDocument/2006/relationships/image" Target="../media/image29.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8.xml"/><Relationship Id="rId4" Type="http://schemas.openxmlformats.org/officeDocument/2006/relationships/image" Target="../media/image53.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9/8/2019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1.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1.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image" Target="../media/image24.emf"/><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theme" Target="../theme/theme5.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image" Target="../media/image32.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image" Target="../media/image40.png"/><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6.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theme" Target="../theme/theme7.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image" Target="../media/image24.emf"/><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theme" Target="../theme/theme8.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619" r:id="rId16"/>
    <p:sldLayoutId id="21474846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4" r:id="rId21"/>
    <p:sldLayoutId id="2147484645" r:id="rId22"/>
    <p:sldLayoutId id="2147484646" r:id="rId23"/>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53.xml"/></Relationships>
</file>

<file path=ppt/slides/_rels/slide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r>
              <a:rPr lang="en-US" sz="4000" b="1">
                <a:solidFill>
                  <a:schemeClr val="bg2">
                    <a:lumMod val="40000"/>
                    <a:lumOff val="60000"/>
                  </a:schemeClr>
                </a:solidFill>
              </a:rPr>
              <a:t>   </a:t>
            </a:r>
            <a:r>
              <a:rPr lang="en-US" sz="2800" b="1">
                <a:solidFill>
                  <a:schemeClr val="tx1"/>
                </a:solidFill>
              </a:rPr>
              <a:t>03</a:t>
            </a:r>
            <a:r>
              <a:rPr lang="en-US" sz="2800" b="1" dirty="0">
                <a:solidFill>
                  <a:schemeClr val="tx1"/>
                </a:solidFill>
              </a:rPr>
              <a:t>.SQL DW Data Loading </a:t>
            </a:r>
            <a:br>
              <a:rPr lang="en-US" sz="2800" b="1" dirty="0">
                <a:solidFill>
                  <a:schemeClr val="tx1"/>
                </a:solidFill>
              </a:rPr>
            </a:br>
            <a:r>
              <a:rPr lang="en-US" sz="2800" b="1" dirty="0">
                <a:solidFill>
                  <a:schemeClr val="tx1"/>
                </a:solidFill>
              </a:rPr>
              <a:t>            Best Practices</a:t>
            </a:r>
            <a:endParaRPr lang="en-US" sz="4000" b="1" dirty="0">
              <a:solidFill>
                <a:schemeClr val="bg2">
                  <a:lumMod val="40000"/>
                  <a:lumOff val="60000"/>
                </a:schemeClr>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Row store or Column Store</a:t>
            </a:r>
          </a:p>
        </p:txBody>
      </p:sp>
      <p:pic>
        <p:nvPicPr>
          <p:cNvPr id="2" name="Picture 1">
            <a:extLst>
              <a:ext uri="{FF2B5EF4-FFF2-40B4-BE49-F238E27FC236}">
                <a16:creationId xmlns:a16="http://schemas.microsoft.com/office/drawing/2014/main" id="{930E064C-2CCB-4D75-BCE7-121E6370D48E}"/>
              </a:ext>
            </a:extLst>
          </p:cNvPr>
          <p:cNvPicPr>
            <a:picLocks noChangeAspect="1"/>
          </p:cNvPicPr>
          <p:nvPr/>
        </p:nvPicPr>
        <p:blipFill rotWithShape="1">
          <a:blip r:embed="rId2"/>
          <a:srcRect t="11728"/>
          <a:stretch/>
        </p:blipFill>
        <p:spPr>
          <a:xfrm>
            <a:off x="519482" y="1823357"/>
            <a:ext cx="9696761" cy="4594860"/>
          </a:xfrm>
          <a:prstGeom prst="rect">
            <a:avLst/>
          </a:prstGeom>
        </p:spPr>
      </p:pic>
    </p:spTree>
    <p:extLst>
      <p:ext uri="{BB962C8B-B14F-4D97-AF65-F5344CB8AC3E}">
        <p14:creationId xmlns:p14="http://schemas.microsoft.com/office/powerpoint/2010/main" val="28140236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Why Partition</a:t>
            </a:r>
          </a:p>
        </p:txBody>
      </p:sp>
      <p:pic>
        <p:nvPicPr>
          <p:cNvPr id="2" name="Picture 1">
            <a:extLst>
              <a:ext uri="{FF2B5EF4-FFF2-40B4-BE49-F238E27FC236}">
                <a16:creationId xmlns:a16="http://schemas.microsoft.com/office/drawing/2014/main" id="{585C1635-8E97-438E-88BA-6C70A0162F74}"/>
              </a:ext>
            </a:extLst>
          </p:cNvPr>
          <p:cNvPicPr>
            <a:picLocks noChangeAspect="1"/>
          </p:cNvPicPr>
          <p:nvPr/>
        </p:nvPicPr>
        <p:blipFill>
          <a:blip r:embed="rId2"/>
          <a:stretch>
            <a:fillRect/>
          </a:stretch>
        </p:blipFill>
        <p:spPr>
          <a:xfrm>
            <a:off x="331739" y="1428950"/>
            <a:ext cx="7701918" cy="4201046"/>
          </a:xfrm>
          <a:prstGeom prst="rect">
            <a:avLst/>
          </a:prstGeom>
        </p:spPr>
      </p:pic>
    </p:spTree>
    <p:extLst>
      <p:ext uri="{BB962C8B-B14F-4D97-AF65-F5344CB8AC3E}">
        <p14:creationId xmlns:p14="http://schemas.microsoft.com/office/powerpoint/2010/main" val="7298864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Partitioning Guidance</a:t>
            </a:r>
          </a:p>
        </p:txBody>
      </p:sp>
      <p:pic>
        <p:nvPicPr>
          <p:cNvPr id="2" name="Picture 1">
            <a:extLst>
              <a:ext uri="{FF2B5EF4-FFF2-40B4-BE49-F238E27FC236}">
                <a16:creationId xmlns:a16="http://schemas.microsoft.com/office/drawing/2014/main" id="{A5F4E5A0-F97D-4B94-9497-F31EE382F36C}"/>
              </a:ext>
            </a:extLst>
          </p:cNvPr>
          <p:cNvPicPr>
            <a:picLocks noChangeAspect="1"/>
          </p:cNvPicPr>
          <p:nvPr/>
        </p:nvPicPr>
        <p:blipFill>
          <a:blip r:embed="rId2"/>
          <a:stretch>
            <a:fillRect/>
          </a:stretch>
        </p:blipFill>
        <p:spPr>
          <a:xfrm>
            <a:off x="383428" y="1467046"/>
            <a:ext cx="9703353" cy="4362253"/>
          </a:xfrm>
          <a:prstGeom prst="rect">
            <a:avLst/>
          </a:prstGeom>
        </p:spPr>
      </p:pic>
    </p:spTree>
    <p:extLst>
      <p:ext uri="{BB962C8B-B14F-4D97-AF65-F5344CB8AC3E}">
        <p14:creationId xmlns:p14="http://schemas.microsoft.com/office/powerpoint/2010/main" val="5828001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95"/>
            <a:ext cx="4892040" cy="849335"/>
          </a:xfrm>
        </p:spPr>
        <p:txBody>
          <a:bodyPr/>
          <a:lstStyle/>
          <a:p>
            <a:pPr algn="ctr"/>
            <a:r>
              <a:rPr lang="en-US" dirty="0"/>
              <a:t>Loading Patterns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2452226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Loading Patterns</a:t>
            </a:r>
          </a:p>
        </p:txBody>
      </p:sp>
      <p:pic>
        <p:nvPicPr>
          <p:cNvPr id="2" name="Picture 1">
            <a:extLst>
              <a:ext uri="{FF2B5EF4-FFF2-40B4-BE49-F238E27FC236}">
                <a16:creationId xmlns:a16="http://schemas.microsoft.com/office/drawing/2014/main" id="{29A09232-6527-4EFF-A0ED-64DEBFE79F4D}"/>
              </a:ext>
            </a:extLst>
          </p:cNvPr>
          <p:cNvPicPr>
            <a:picLocks noChangeAspect="1"/>
          </p:cNvPicPr>
          <p:nvPr/>
        </p:nvPicPr>
        <p:blipFill>
          <a:blip r:embed="rId2"/>
          <a:stretch>
            <a:fillRect/>
          </a:stretch>
        </p:blipFill>
        <p:spPr>
          <a:xfrm>
            <a:off x="274639" y="1465262"/>
            <a:ext cx="10873690" cy="4091092"/>
          </a:xfrm>
          <a:prstGeom prst="rect">
            <a:avLst/>
          </a:prstGeom>
        </p:spPr>
      </p:pic>
    </p:spTree>
    <p:extLst>
      <p:ext uri="{BB962C8B-B14F-4D97-AF65-F5344CB8AC3E}">
        <p14:creationId xmlns:p14="http://schemas.microsoft.com/office/powerpoint/2010/main" val="36409899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Single Gated Client</a:t>
            </a:r>
          </a:p>
        </p:txBody>
      </p:sp>
      <p:pic>
        <p:nvPicPr>
          <p:cNvPr id="2" name="Picture 1">
            <a:extLst>
              <a:ext uri="{FF2B5EF4-FFF2-40B4-BE49-F238E27FC236}">
                <a16:creationId xmlns:a16="http://schemas.microsoft.com/office/drawing/2014/main" id="{A4D9BF78-DD09-4B3C-A7AE-A7B847B5CC17}"/>
              </a:ext>
            </a:extLst>
          </p:cNvPr>
          <p:cNvPicPr>
            <a:picLocks noChangeAspect="1"/>
          </p:cNvPicPr>
          <p:nvPr/>
        </p:nvPicPr>
        <p:blipFill>
          <a:blip r:embed="rId2"/>
          <a:stretch>
            <a:fillRect/>
          </a:stretch>
        </p:blipFill>
        <p:spPr>
          <a:xfrm>
            <a:off x="1638139" y="1711921"/>
            <a:ext cx="8040509" cy="4598274"/>
          </a:xfrm>
          <a:prstGeom prst="rect">
            <a:avLst/>
          </a:prstGeom>
        </p:spPr>
      </p:pic>
    </p:spTree>
    <p:extLst>
      <p:ext uri="{BB962C8B-B14F-4D97-AF65-F5344CB8AC3E}">
        <p14:creationId xmlns:p14="http://schemas.microsoft.com/office/powerpoint/2010/main" val="19465221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Single Gated Client Parallelized</a:t>
            </a:r>
          </a:p>
        </p:txBody>
      </p:sp>
      <p:pic>
        <p:nvPicPr>
          <p:cNvPr id="4" name="Picture 3">
            <a:extLst>
              <a:ext uri="{FF2B5EF4-FFF2-40B4-BE49-F238E27FC236}">
                <a16:creationId xmlns:a16="http://schemas.microsoft.com/office/drawing/2014/main" id="{0266A105-9ECA-4783-8395-C0A185A796DD}"/>
              </a:ext>
            </a:extLst>
          </p:cNvPr>
          <p:cNvPicPr>
            <a:picLocks noChangeAspect="1"/>
          </p:cNvPicPr>
          <p:nvPr/>
        </p:nvPicPr>
        <p:blipFill>
          <a:blip r:embed="rId2"/>
          <a:stretch>
            <a:fillRect/>
          </a:stretch>
        </p:blipFill>
        <p:spPr>
          <a:xfrm>
            <a:off x="1149134" y="1316734"/>
            <a:ext cx="8249699" cy="5055657"/>
          </a:xfrm>
          <a:prstGeom prst="rect">
            <a:avLst/>
          </a:prstGeom>
        </p:spPr>
      </p:pic>
    </p:spTree>
    <p:extLst>
      <p:ext uri="{BB962C8B-B14F-4D97-AF65-F5344CB8AC3E}">
        <p14:creationId xmlns:p14="http://schemas.microsoft.com/office/powerpoint/2010/main" val="6724020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err="1"/>
              <a:t>Polybase</a:t>
            </a:r>
            <a:r>
              <a:rPr lang="en-US" dirty="0"/>
              <a:t> parallel load to Azure Storage Blob</a:t>
            </a:r>
          </a:p>
        </p:txBody>
      </p:sp>
      <p:pic>
        <p:nvPicPr>
          <p:cNvPr id="2" name="Picture 1">
            <a:extLst>
              <a:ext uri="{FF2B5EF4-FFF2-40B4-BE49-F238E27FC236}">
                <a16:creationId xmlns:a16="http://schemas.microsoft.com/office/drawing/2014/main" id="{F7346D40-1343-4275-89C3-66CEF9768F84}"/>
              </a:ext>
            </a:extLst>
          </p:cNvPr>
          <p:cNvPicPr>
            <a:picLocks noChangeAspect="1"/>
          </p:cNvPicPr>
          <p:nvPr/>
        </p:nvPicPr>
        <p:blipFill>
          <a:blip r:embed="rId2"/>
          <a:stretch>
            <a:fillRect/>
          </a:stretch>
        </p:blipFill>
        <p:spPr>
          <a:xfrm>
            <a:off x="972193" y="1638711"/>
            <a:ext cx="8786404" cy="4871857"/>
          </a:xfrm>
          <a:prstGeom prst="rect">
            <a:avLst/>
          </a:prstGeom>
        </p:spPr>
      </p:pic>
    </p:spTree>
    <p:extLst>
      <p:ext uri="{BB962C8B-B14F-4D97-AF65-F5344CB8AC3E}">
        <p14:creationId xmlns:p14="http://schemas.microsoft.com/office/powerpoint/2010/main" val="37468813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C84B-CED5-4079-B631-A948D012F5F3}"/>
              </a:ext>
            </a:extLst>
          </p:cNvPr>
          <p:cNvSpPr>
            <a:spLocks noGrp="1"/>
          </p:cNvSpPr>
          <p:nvPr>
            <p:ph type="title"/>
          </p:nvPr>
        </p:nvSpPr>
        <p:spPr/>
        <p:txBody>
          <a:bodyPr/>
          <a:lstStyle/>
          <a:p>
            <a:r>
              <a:rPr lang="en-US" dirty="0"/>
              <a:t>Add in content</a:t>
            </a:r>
            <a:br>
              <a:rPr lang="en-US" dirty="0"/>
            </a:br>
            <a:r>
              <a:rPr lang="en-US" dirty="0"/>
              <a:t>Show the </a:t>
            </a:r>
            <a:r>
              <a:rPr lang="en-US" dirty="0" err="1"/>
              <a:t>Polybase</a:t>
            </a:r>
            <a:r>
              <a:rPr lang="en-US" dirty="0"/>
              <a:t> export commands and demo</a:t>
            </a:r>
            <a:br>
              <a:rPr lang="en-US" dirty="0"/>
            </a:br>
            <a:endParaRPr lang="en-US" dirty="0"/>
          </a:p>
        </p:txBody>
      </p:sp>
    </p:spTree>
    <p:extLst>
      <p:ext uri="{BB962C8B-B14F-4D97-AF65-F5344CB8AC3E}">
        <p14:creationId xmlns:p14="http://schemas.microsoft.com/office/powerpoint/2010/main" val="4103964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95"/>
            <a:ext cx="4892040" cy="849335"/>
          </a:xfrm>
        </p:spPr>
        <p:txBody>
          <a:bodyPr/>
          <a:lstStyle/>
          <a:p>
            <a:pPr algn="ctr"/>
            <a:r>
              <a:rPr lang="en-US" dirty="0"/>
              <a:t>Loading Tools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139480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Create External Tables</a:t>
            </a:r>
          </a:p>
        </p:txBody>
      </p:sp>
      <p:pic>
        <p:nvPicPr>
          <p:cNvPr id="2" name="Picture 1">
            <a:extLst>
              <a:ext uri="{FF2B5EF4-FFF2-40B4-BE49-F238E27FC236}">
                <a16:creationId xmlns:a16="http://schemas.microsoft.com/office/drawing/2014/main" id="{A6D3D7FB-F6F9-4B72-B207-34581E2E82FA}"/>
              </a:ext>
            </a:extLst>
          </p:cNvPr>
          <p:cNvPicPr>
            <a:picLocks noChangeAspect="1"/>
          </p:cNvPicPr>
          <p:nvPr/>
        </p:nvPicPr>
        <p:blipFill>
          <a:blip r:embed="rId2"/>
          <a:stretch>
            <a:fillRect/>
          </a:stretch>
        </p:blipFill>
        <p:spPr>
          <a:xfrm>
            <a:off x="631683" y="1806281"/>
            <a:ext cx="11188577" cy="4684459"/>
          </a:xfrm>
          <a:prstGeom prst="rect">
            <a:avLst/>
          </a:prstGeom>
        </p:spPr>
      </p:pic>
    </p:spTree>
    <p:extLst>
      <p:ext uri="{BB962C8B-B14F-4D97-AF65-F5344CB8AC3E}">
        <p14:creationId xmlns:p14="http://schemas.microsoft.com/office/powerpoint/2010/main" val="2081323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SQL Server Integration Services (SSIS)</a:t>
            </a:r>
          </a:p>
        </p:txBody>
      </p:sp>
      <p:pic>
        <p:nvPicPr>
          <p:cNvPr id="2" name="Picture 1">
            <a:extLst>
              <a:ext uri="{FF2B5EF4-FFF2-40B4-BE49-F238E27FC236}">
                <a16:creationId xmlns:a16="http://schemas.microsoft.com/office/drawing/2014/main" id="{6593D01D-E4F9-4011-BBA0-0618C67581F6}"/>
              </a:ext>
            </a:extLst>
          </p:cNvPr>
          <p:cNvPicPr>
            <a:picLocks noChangeAspect="1"/>
          </p:cNvPicPr>
          <p:nvPr/>
        </p:nvPicPr>
        <p:blipFill>
          <a:blip r:embed="rId2"/>
          <a:stretch>
            <a:fillRect/>
          </a:stretch>
        </p:blipFill>
        <p:spPr>
          <a:xfrm>
            <a:off x="274639" y="1311423"/>
            <a:ext cx="11327748" cy="5668848"/>
          </a:xfrm>
          <a:prstGeom prst="rect">
            <a:avLst/>
          </a:prstGeom>
        </p:spPr>
      </p:pic>
    </p:spTree>
    <p:extLst>
      <p:ext uri="{BB962C8B-B14F-4D97-AF65-F5344CB8AC3E}">
        <p14:creationId xmlns:p14="http://schemas.microsoft.com/office/powerpoint/2010/main" val="15982771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Azure Data Factory Copy Data Tool</a:t>
            </a:r>
          </a:p>
        </p:txBody>
      </p:sp>
      <p:pic>
        <p:nvPicPr>
          <p:cNvPr id="2" name="Picture 1">
            <a:extLst>
              <a:ext uri="{FF2B5EF4-FFF2-40B4-BE49-F238E27FC236}">
                <a16:creationId xmlns:a16="http://schemas.microsoft.com/office/drawing/2014/main" id="{4847AD71-16D5-4CA8-91BA-97C208C5B6D8}"/>
              </a:ext>
            </a:extLst>
          </p:cNvPr>
          <p:cNvPicPr>
            <a:picLocks noChangeAspect="1"/>
          </p:cNvPicPr>
          <p:nvPr/>
        </p:nvPicPr>
        <p:blipFill>
          <a:blip r:embed="rId2"/>
          <a:stretch>
            <a:fillRect/>
          </a:stretch>
        </p:blipFill>
        <p:spPr>
          <a:xfrm>
            <a:off x="399296" y="1251865"/>
            <a:ext cx="11276655" cy="5548673"/>
          </a:xfrm>
          <a:prstGeom prst="rect">
            <a:avLst/>
          </a:prstGeom>
        </p:spPr>
      </p:pic>
    </p:spTree>
    <p:extLst>
      <p:ext uri="{BB962C8B-B14F-4D97-AF65-F5344CB8AC3E}">
        <p14:creationId xmlns:p14="http://schemas.microsoft.com/office/powerpoint/2010/main" val="26488527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Azure Data Factory Copy Activity</a:t>
            </a:r>
          </a:p>
        </p:txBody>
      </p:sp>
      <p:pic>
        <p:nvPicPr>
          <p:cNvPr id="2" name="Picture 1">
            <a:extLst>
              <a:ext uri="{FF2B5EF4-FFF2-40B4-BE49-F238E27FC236}">
                <a16:creationId xmlns:a16="http://schemas.microsoft.com/office/drawing/2014/main" id="{920DCE86-9BC5-4B9A-A451-993C320C5202}"/>
              </a:ext>
            </a:extLst>
          </p:cNvPr>
          <p:cNvPicPr>
            <a:picLocks noChangeAspect="1"/>
          </p:cNvPicPr>
          <p:nvPr/>
        </p:nvPicPr>
        <p:blipFill>
          <a:blip r:embed="rId2"/>
          <a:stretch>
            <a:fillRect/>
          </a:stretch>
        </p:blipFill>
        <p:spPr>
          <a:xfrm>
            <a:off x="373104" y="1471545"/>
            <a:ext cx="11933027" cy="5227706"/>
          </a:xfrm>
          <a:prstGeom prst="rect">
            <a:avLst/>
          </a:prstGeom>
        </p:spPr>
      </p:pic>
    </p:spTree>
    <p:extLst>
      <p:ext uri="{BB962C8B-B14F-4D97-AF65-F5344CB8AC3E}">
        <p14:creationId xmlns:p14="http://schemas.microsoft.com/office/powerpoint/2010/main" val="12251216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Data Bricks Streaming</a:t>
            </a:r>
          </a:p>
        </p:txBody>
      </p:sp>
      <p:pic>
        <p:nvPicPr>
          <p:cNvPr id="2" name="Picture 1">
            <a:extLst>
              <a:ext uri="{FF2B5EF4-FFF2-40B4-BE49-F238E27FC236}">
                <a16:creationId xmlns:a16="http://schemas.microsoft.com/office/drawing/2014/main" id="{9BE36572-41F0-43E0-BF2D-82CE30526B5A}"/>
              </a:ext>
            </a:extLst>
          </p:cNvPr>
          <p:cNvPicPr>
            <a:picLocks noChangeAspect="1"/>
          </p:cNvPicPr>
          <p:nvPr/>
        </p:nvPicPr>
        <p:blipFill>
          <a:blip r:embed="rId2"/>
          <a:stretch>
            <a:fillRect/>
          </a:stretch>
        </p:blipFill>
        <p:spPr>
          <a:xfrm>
            <a:off x="357090" y="1359516"/>
            <a:ext cx="11807113" cy="5748473"/>
          </a:xfrm>
          <a:prstGeom prst="rect">
            <a:avLst/>
          </a:prstGeom>
        </p:spPr>
      </p:pic>
    </p:spTree>
    <p:extLst>
      <p:ext uri="{BB962C8B-B14F-4D97-AF65-F5344CB8AC3E}">
        <p14:creationId xmlns:p14="http://schemas.microsoft.com/office/powerpoint/2010/main" val="7925208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Mechanism for Loading</a:t>
            </a:r>
          </a:p>
        </p:txBody>
      </p:sp>
      <p:pic>
        <p:nvPicPr>
          <p:cNvPr id="2" name="Picture 1">
            <a:extLst>
              <a:ext uri="{FF2B5EF4-FFF2-40B4-BE49-F238E27FC236}">
                <a16:creationId xmlns:a16="http://schemas.microsoft.com/office/drawing/2014/main" id="{C27C38B0-187E-44AB-8F5F-D07F73C46073}"/>
              </a:ext>
            </a:extLst>
          </p:cNvPr>
          <p:cNvPicPr>
            <a:picLocks noChangeAspect="1"/>
          </p:cNvPicPr>
          <p:nvPr/>
        </p:nvPicPr>
        <p:blipFill>
          <a:blip r:embed="rId2"/>
          <a:stretch>
            <a:fillRect/>
          </a:stretch>
        </p:blipFill>
        <p:spPr>
          <a:xfrm>
            <a:off x="510422" y="1434022"/>
            <a:ext cx="11286849" cy="5226608"/>
          </a:xfrm>
          <a:prstGeom prst="rect">
            <a:avLst/>
          </a:prstGeom>
        </p:spPr>
      </p:pic>
    </p:spTree>
    <p:extLst>
      <p:ext uri="{BB962C8B-B14F-4D97-AF65-F5344CB8AC3E}">
        <p14:creationId xmlns:p14="http://schemas.microsoft.com/office/powerpoint/2010/main" val="35459563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E265-FFE4-4B27-8B69-DD02922C2BC5}"/>
              </a:ext>
            </a:extLst>
          </p:cNvPr>
          <p:cNvSpPr>
            <a:spLocks noGrp="1"/>
          </p:cNvSpPr>
          <p:nvPr>
            <p:ph type="title"/>
          </p:nvPr>
        </p:nvSpPr>
        <p:spPr/>
        <p:txBody>
          <a:bodyPr/>
          <a:lstStyle/>
          <a:p>
            <a:r>
              <a:rPr lang="en-US" dirty="0"/>
              <a:t>Loading Method </a:t>
            </a:r>
            <a:r>
              <a:rPr lang="en-US" dirty="0" err="1"/>
              <a:t>Conciderations</a:t>
            </a:r>
            <a:endParaRPr lang="en-US" dirty="0"/>
          </a:p>
        </p:txBody>
      </p:sp>
      <p:pic>
        <p:nvPicPr>
          <p:cNvPr id="3" name="Picture 2">
            <a:extLst>
              <a:ext uri="{FF2B5EF4-FFF2-40B4-BE49-F238E27FC236}">
                <a16:creationId xmlns:a16="http://schemas.microsoft.com/office/drawing/2014/main" id="{547B3E0A-1341-42FF-9A4D-1230637E5D5A}"/>
              </a:ext>
            </a:extLst>
          </p:cNvPr>
          <p:cNvPicPr>
            <a:picLocks noChangeAspect="1"/>
          </p:cNvPicPr>
          <p:nvPr/>
        </p:nvPicPr>
        <p:blipFill>
          <a:blip r:embed="rId2"/>
          <a:stretch>
            <a:fillRect/>
          </a:stretch>
        </p:blipFill>
        <p:spPr>
          <a:xfrm>
            <a:off x="368912" y="1495111"/>
            <a:ext cx="11528405" cy="3876364"/>
          </a:xfrm>
          <a:prstGeom prst="rect">
            <a:avLst/>
          </a:prstGeom>
        </p:spPr>
      </p:pic>
    </p:spTree>
    <p:extLst>
      <p:ext uri="{BB962C8B-B14F-4D97-AF65-F5344CB8AC3E}">
        <p14:creationId xmlns:p14="http://schemas.microsoft.com/office/powerpoint/2010/main" val="33598331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95"/>
            <a:ext cx="4892040" cy="849335"/>
          </a:xfrm>
        </p:spPr>
        <p:txBody>
          <a:bodyPr/>
          <a:lstStyle/>
          <a:p>
            <a:pPr algn="ctr"/>
            <a:r>
              <a:rPr lang="en-US" dirty="0"/>
              <a:t>Best Practices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42947410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E265-FFE4-4B27-8B69-DD02922C2BC5}"/>
              </a:ext>
            </a:extLst>
          </p:cNvPr>
          <p:cNvSpPr>
            <a:spLocks noGrp="1"/>
          </p:cNvSpPr>
          <p:nvPr>
            <p:ph type="title"/>
          </p:nvPr>
        </p:nvSpPr>
        <p:spPr/>
        <p:txBody>
          <a:bodyPr/>
          <a:lstStyle/>
          <a:p>
            <a:r>
              <a:rPr lang="en-US" dirty="0"/>
              <a:t>Dimension Tables – Best Practices</a:t>
            </a:r>
          </a:p>
        </p:txBody>
      </p:sp>
      <p:pic>
        <p:nvPicPr>
          <p:cNvPr id="3" name="Picture 2">
            <a:extLst>
              <a:ext uri="{FF2B5EF4-FFF2-40B4-BE49-F238E27FC236}">
                <a16:creationId xmlns:a16="http://schemas.microsoft.com/office/drawing/2014/main" id="{9A05C49E-519A-473D-88F8-1FB905105FAC}"/>
              </a:ext>
            </a:extLst>
          </p:cNvPr>
          <p:cNvPicPr>
            <a:picLocks noChangeAspect="1"/>
          </p:cNvPicPr>
          <p:nvPr/>
        </p:nvPicPr>
        <p:blipFill>
          <a:blip r:embed="rId2"/>
          <a:stretch>
            <a:fillRect/>
          </a:stretch>
        </p:blipFill>
        <p:spPr>
          <a:xfrm>
            <a:off x="420175" y="1670537"/>
            <a:ext cx="10073654" cy="2616650"/>
          </a:xfrm>
          <a:prstGeom prst="rect">
            <a:avLst/>
          </a:prstGeom>
        </p:spPr>
      </p:pic>
    </p:spTree>
    <p:extLst>
      <p:ext uri="{BB962C8B-B14F-4D97-AF65-F5344CB8AC3E}">
        <p14:creationId xmlns:p14="http://schemas.microsoft.com/office/powerpoint/2010/main" val="7676884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E265-FFE4-4B27-8B69-DD02922C2BC5}"/>
              </a:ext>
            </a:extLst>
          </p:cNvPr>
          <p:cNvSpPr>
            <a:spLocks noGrp="1"/>
          </p:cNvSpPr>
          <p:nvPr>
            <p:ph type="title"/>
          </p:nvPr>
        </p:nvSpPr>
        <p:spPr/>
        <p:txBody>
          <a:bodyPr/>
          <a:lstStyle/>
          <a:p>
            <a:r>
              <a:rPr lang="en-US" dirty="0"/>
              <a:t>Fact Tables Best Practices</a:t>
            </a:r>
          </a:p>
        </p:txBody>
      </p:sp>
      <p:pic>
        <p:nvPicPr>
          <p:cNvPr id="3" name="Picture 2">
            <a:extLst>
              <a:ext uri="{FF2B5EF4-FFF2-40B4-BE49-F238E27FC236}">
                <a16:creationId xmlns:a16="http://schemas.microsoft.com/office/drawing/2014/main" id="{864C38F5-044C-48E4-9AFF-B60A607A9C86}"/>
              </a:ext>
            </a:extLst>
          </p:cNvPr>
          <p:cNvPicPr>
            <a:picLocks noChangeAspect="1"/>
          </p:cNvPicPr>
          <p:nvPr/>
        </p:nvPicPr>
        <p:blipFill>
          <a:blip r:embed="rId2"/>
          <a:stretch>
            <a:fillRect/>
          </a:stretch>
        </p:blipFill>
        <p:spPr>
          <a:xfrm>
            <a:off x="397869" y="1591613"/>
            <a:ext cx="10727846" cy="3095311"/>
          </a:xfrm>
          <a:prstGeom prst="rect">
            <a:avLst/>
          </a:prstGeom>
        </p:spPr>
      </p:pic>
    </p:spTree>
    <p:extLst>
      <p:ext uri="{BB962C8B-B14F-4D97-AF65-F5344CB8AC3E}">
        <p14:creationId xmlns:p14="http://schemas.microsoft.com/office/powerpoint/2010/main" val="13280329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1936556"/>
          </a:xfrm>
        </p:spPr>
        <p:txBody>
          <a:bodyPr/>
          <a:lstStyle/>
          <a:p>
            <a:endParaRPr lang="en-US" dirty="0"/>
          </a:p>
          <a:p>
            <a:endParaRPr lang="en-US" dirty="0"/>
          </a:p>
          <a:p>
            <a:endParaRPr lang="en-US" dirty="0"/>
          </a:p>
        </p:txBody>
      </p:sp>
      <p:pic>
        <p:nvPicPr>
          <p:cNvPr id="4" name="Picture 3">
            <a:extLst>
              <a:ext uri="{FF2B5EF4-FFF2-40B4-BE49-F238E27FC236}">
                <a16:creationId xmlns:a16="http://schemas.microsoft.com/office/drawing/2014/main" id="{F1C35733-7810-45B9-948D-52B3955C7FDF}"/>
              </a:ext>
            </a:extLst>
          </p:cNvPr>
          <p:cNvPicPr>
            <a:picLocks noChangeAspect="1"/>
          </p:cNvPicPr>
          <p:nvPr/>
        </p:nvPicPr>
        <p:blipFill>
          <a:blip r:embed="rId3"/>
          <a:stretch>
            <a:fillRect/>
          </a:stretch>
        </p:blipFill>
        <p:spPr>
          <a:xfrm>
            <a:off x="362937" y="1493742"/>
            <a:ext cx="11067798" cy="4242493"/>
          </a:xfrm>
          <a:prstGeom prst="rect">
            <a:avLst/>
          </a:prstGeom>
        </p:spPr>
      </p:pic>
      <p:sp>
        <p:nvSpPr>
          <p:cNvPr id="5" name="TextBox 4">
            <a:extLst>
              <a:ext uri="{FF2B5EF4-FFF2-40B4-BE49-F238E27FC236}">
                <a16:creationId xmlns:a16="http://schemas.microsoft.com/office/drawing/2014/main" id="{5D666A9C-271C-4060-9A0A-D294F88A667E}"/>
              </a:ext>
            </a:extLst>
          </p:cNvPr>
          <p:cNvSpPr txBox="1"/>
          <p:nvPr/>
        </p:nvSpPr>
        <p:spPr>
          <a:xfrm>
            <a:off x="509666" y="6091003"/>
            <a:ext cx="1031822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TBD – </a:t>
            </a:r>
            <a:r>
              <a:rPr lang="en-US" sz="2400">
                <a:gradFill>
                  <a:gsLst>
                    <a:gs pos="2917">
                      <a:schemeClr val="tx1"/>
                    </a:gs>
                    <a:gs pos="30000">
                      <a:schemeClr val="tx1"/>
                    </a:gs>
                  </a:gsLst>
                  <a:lin ang="5400000" scaled="0"/>
                </a:gradFill>
              </a:rPr>
              <a:t>Replace with links</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156501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SQL DW Data Loading Best Practices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2"/>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Topics</a:t>
            </a:r>
          </a:p>
        </p:txBody>
      </p:sp>
      <p:pic>
        <p:nvPicPr>
          <p:cNvPr id="4" name="Picture 3">
            <a:extLst>
              <a:ext uri="{FF2B5EF4-FFF2-40B4-BE49-F238E27FC236}">
                <a16:creationId xmlns:a16="http://schemas.microsoft.com/office/drawing/2014/main" id="{147FE858-5541-435E-8110-56612B81F623}"/>
              </a:ext>
            </a:extLst>
          </p:cNvPr>
          <p:cNvPicPr>
            <a:picLocks noChangeAspect="1"/>
          </p:cNvPicPr>
          <p:nvPr/>
        </p:nvPicPr>
        <p:blipFill>
          <a:blip r:embed="rId2"/>
          <a:stretch>
            <a:fillRect/>
          </a:stretch>
        </p:blipFill>
        <p:spPr>
          <a:xfrm>
            <a:off x="996467" y="1705726"/>
            <a:ext cx="4697309" cy="2503780"/>
          </a:xfrm>
          <a:prstGeom prst="rect">
            <a:avLst/>
          </a:prstGeom>
        </p:spPr>
      </p:pic>
    </p:spTree>
    <p:extLst>
      <p:ext uri="{BB962C8B-B14F-4D97-AF65-F5344CB8AC3E}">
        <p14:creationId xmlns:p14="http://schemas.microsoft.com/office/powerpoint/2010/main" val="8929909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p:txBody>
          <a:bodyPr/>
          <a:lstStyle/>
          <a:p>
            <a:pPr algn="ctr"/>
            <a:r>
              <a:rPr lang="en-US" dirty="0"/>
              <a:t>Physical Structures</a:t>
            </a:r>
            <a:br>
              <a:rPr lang="en-US" dirty="0"/>
            </a:br>
            <a:endParaRPr lang="en-US" dirty="0"/>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557634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Row store &amp; Column Store</a:t>
            </a:r>
          </a:p>
        </p:txBody>
      </p:sp>
      <p:pic>
        <p:nvPicPr>
          <p:cNvPr id="2" name="Picture 1">
            <a:extLst>
              <a:ext uri="{FF2B5EF4-FFF2-40B4-BE49-F238E27FC236}">
                <a16:creationId xmlns:a16="http://schemas.microsoft.com/office/drawing/2014/main" id="{02C73700-DEA5-423F-916E-BDBA0EDE7595}"/>
              </a:ext>
            </a:extLst>
          </p:cNvPr>
          <p:cNvPicPr>
            <a:picLocks noChangeAspect="1"/>
          </p:cNvPicPr>
          <p:nvPr/>
        </p:nvPicPr>
        <p:blipFill>
          <a:blip r:embed="rId2"/>
          <a:stretch>
            <a:fillRect/>
          </a:stretch>
        </p:blipFill>
        <p:spPr>
          <a:xfrm>
            <a:off x="2680303" y="2354224"/>
            <a:ext cx="5867553" cy="2950106"/>
          </a:xfrm>
          <a:prstGeom prst="rect">
            <a:avLst/>
          </a:prstGeom>
        </p:spPr>
      </p:pic>
    </p:spTree>
    <p:extLst>
      <p:ext uri="{BB962C8B-B14F-4D97-AF65-F5344CB8AC3E}">
        <p14:creationId xmlns:p14="http://schemas.microsoft.com/office/powerpoint/2010/main" val="21550431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Table and Index Terminology</a:t>
            </a:r>
          </a:p>
        </p:txBody>
      </p:sp>
      <p:pic>
        <p:nvPicPr>
          <p:cNvPr id="2" name="Picture 1">
            <a:extLst>
              <a:ext uri="{FF2B5EF4-FFF2-40B4-BE49-F238E27FC236}">
                <a16:creationId xmlns:a16="http://schemas.microsoft.com/office/drawing/2014/main" id="{2B168DFF-FA86-4752-BC19-9F2296309F75}"/>
              </a:ext>
            </a:extLst>
          </p:cNvPr>
          <p:cNvPicPr>
            <a:picLocks noChangeAspect="1"/>
          </p:cNvPicPr>
          <p:nvPr/>
        </p:nvPicPr>
        <p:blipFill>
          <a:blip r:embed="rId2"/>
          <a:stretch>
            <a:fillRect/>
          </a:stretch>
        </p:blipFill>
        <p:spPr>
          <a:xfrm>
            <a:off x="568495" y="1524197"/>
            <a:ext cx="7647743" cy="3962203"/>
          </a:xfrm>
          <a:prstGeom prst="rect">
            <a:avLst/>
          </a:prstGeom>
        </p:spPr>
      </p:pic>
    </p:spTree>
    <p:extLst>
      <p:ext uri="{BB962C8B-B14F-4D97-AF65-F5344CB8AC3E}">
        <p14:creationId xmlns:p14="http://schemas.microsoft.com/office/powerpoint/2010/main" val="30692555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Column Store Taxonomy</a:t>
            </a:r>
          </a:p>
        </p:txBody>
      </p:sp>
      <p:pic>
        <p:nvPicPr>
          <p:cNvPr id="2" name="Picture 1">
            <a:extLst>
              <a:ext uri="{FF2B5EF4-FFF2-40B4-BE49-F238E27FC236}">
                <a16:creationId xmlns:a16="http://schemas.microsoft.com/office/drawing/2014/main" id="{39F1A38B-C0B1-490A-8FD9-A07BFF789EAF}"/>
              </a:ext>
            </a:extLst>
          </p:cNvPr>
          <p:cNvPicPr>
            <a:picLocks noChangeAspect="1"/>
          </p:cNvPicPr>
          <p:nvPr/>
        </p:nvPicPr>
        <p:blipFill>
          <a:blip r:embed="rId2"/>
          <a:stretch>
            <a:fillRect/>
          </a:stretch>
        </p:blipFill>
        <p:spPr>
          <a:xfrm>
            <a:off x="334355" y="1464321"/>
            <a:ext cx="10431516" cy="4506493"/>
          </a:xfrm>
          <a:prstGeom prst="rect">
            <a:avLst/>
          </a:prstGeom>
        </p:spPr>
      </p:pic>
    </p:spTree>
    <p:extLst>
      <p:ext uri="{BB962C8B-B14F-4D97-AF65-F5344CB8AC3E}">
        <p14:creationId xmlns:p14="http://schemas.microsoft.com/office/powerpoint/2010/main" val="1621801241"/>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8.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9D2A45-C951-4605-BD60-4C7BFDC342F1}">
  <ds:schemaRefs>
    <ds:schemaRef ds:uri="http://schemas.microsoft.com/office/infopath/2007/PartnerControls"/>
    <ds:schemaRef ds:uri="http://schemas.microsoft.com/office/2006/metadata/properties"/>
    <ds:schemaRef ds:uri="http://purl.org/dc/terms/"/>
    <ds:schemaRef ds:uri="3756669b-0f6e-4d9f-8abf-62e1e20ea27a"/>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279</Words>
  <Application>Microsoft Office PowerPoint</Application>
  <PresentationFormat>Custom</PresentationFormat>
  <Paragraphs>56</Paragraphs>
  <Slides>31</Slides>
  <Notes>4</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31</vt:i4>
      </vt:variant>
    </vt:vector>
  </HeadingPairs>
  <TitlesOfParts>
    <vt:vector size="47" baseType="lpstr">
      <vt:lpstr>Arial</vt:lpstr>
      <vt:lpstr>Consolas</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5-50201_Microsoft_Ready_Template</vt:lpstr>
      <vt:lpstr>9-51052_Microsoft_Ready_Template_Light</vt:lpstr>
      <vt:lpstr>1_5-30660_TR21_BO_CT_Template</vt:lpstr>
      <vt:lpstr>5-30425_TR17_BO_CT_Template_16x9</vt:lpstr>
      <vt:lpstr>1_5-50203_Microsoft_Ignite_Template</vt:lpstr>
      <vt:lpstr>Azure Data Warehouse      In-A-Day    03.SQL DW Data Loading              Best Practices</vt:lpstr>
      <vt:lpstr>Agenda - TBD</vt:lpstr>
      <vt:lpstr>Important Info</vt:lpstr>
      <vt:lpstr>SQL DW Data Loading Best Practices </vt:lpstr>
      <vt:lpstr>Topics</vt:lpstr>
      <vt:lpstr>Physical Structures </vt:lpstr>
      <vt:lpstr>Row store &amp; Column Store</vt:lpstr>
      <vt:lpstr>Table and Index Terminology</vt:lpstr>
      <vt:lpstr>Column Store Taxonomy</vt:lpstr>
      <vt:lpstr>Row store or Column Store</vt:lpstr>
      <vt:lpstr>Why Partition</vt:lpstr>
      <vt:lpstr>Partitioning Guidance</vt:lpstr>
      <vt:lpstr>Loading Patterns</vt:lpstr>
      <vt:lpstr>Loading Patterns</vt:lpstr>
      <vt:lpstr>Single Gated Client</vt:lpstr>
      <vt:lpstr>Single Gated Client Parallelized</vt:lpstr>
      <vt:lpstr>Polybase parallel load to Azure Storage Blob</vt:lpstr>
      <vt:lpstr>Add in content Show the Polybase export commands and demo </vt:lpstr>
      <vt:lpstr>Loading Tools</vt:lpstr>
      <vt:lpstr>Create External Tables</vt:lpstr>
      <vt:lpstr>SQL Server Integration Services (SSIS)</vt:lpstr>
      <vt:lpstr>Azure Data Factory Copy Data Tool</vt:lpstr>
      <vt:lpstr>Azure Data Factory Copy Activity</vt:lpstr>
      <vt:lpstr>Data Bricks Streaming</vt:lpstr>
      <vt:lpstr>Mechanism for Loading</vt:lpstr>
      <vt:lpstr>Loading Method Conciderations</vt:lpstr>
      <vt:lpstr>Best Practices</vt:lpstr>
      <vt:lpstr>Dimension Tables – Best Practices</vt:lpstr>
      <vt:lpstr>Fact Tables Best Practices</vt:lpstr>
      <vt:lpstr>Additional Resources</vt:lpstr>
      <vt:lpstr>Q&amp;A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2019-09-08T15:53:00Z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